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8" r:id="rId3"/>
    <p:sldId id="323" r:id="rId4"/>
    <p:sldId id="346" r:id="rId5"/>
    <p:sldId id="259" r:id="rId6"/>
    <p:sldId id="286" r:id="rId7"/>
    <p:sldId id="308" r:id="rId8"/>
    <p:sldId id="261" r:id="rId9"/>
    <p:sldId id="297" r:id="rId10"/>
    <p:sldId id="290" r:id="rId11"/>
    <p:sldId id="319" r:id="rId12"/>
    <p:sldId id="272" r:id="rId13"/>
    <p:sldId id="305" r:id="rId14"/>
    <p:sldId id="343" r:id="rId15"/>
    <p:sldId id="338" r:id="rId16"/>
    <p:sldId id="345" r:id="rId17"/>
    <p:sldId id="341" r:id="rId18"/>
    <p:sldId id="303" r:id="rId19"/>
  </p:sldIdLst>
  <p:sldSz cx="9144000" cy="6858000" type="screen4x3"/>
  <p:notesSz cx="6797675" cy="9928225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E0606"/>
    <a:srgbClr val="FDE5B9"/>
    <a:srgbClr val="FFFFB7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047" autoAdjust="0"/>
    <p:restoredTop sz="94836" autoAdjust="0"/>
  </p:normalViewPr>
  <p:slideViewPr>
    <p:cSldViewPr snapToGrid="0">
      <p:cViewPr>
        <p:scale>
          <a:sx n="100" d="100"/>
          <a:sy n="100" d="100"/>
        </p:scale>
        <p:origin x="-126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44"/>
    </p:cViewPr>
  </p:sorterViewPr>
  <p:notesViewPr>
    <p:cSldViewPr snapToGrid="0">
      <p:cViewPr varScale="1">
        <p:scale>
          <a:sx n="65" d="100"/>
          <a:sy n="65" d="100"/>
        </p:scale>
        <p:origin x="-3408" y="-120"/>
      </p:cViewPr>
      <p:guideLst>
        <p:guide orient="horz" pos="3127"/>
        <p:guide pos="214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7A70D2B6-E753-4DDC-875E-453587FA72E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42B85E5-C902-489F-8DDD-AE903D4B1DE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ymbol zastępczy obrazu slajdu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Symbol zastępczy notatek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pl-PL" smtClean="0"/>
          </a:p>
        </p:txBody>
      </p:sp>
      <p:sp>
        <p:nvSpPr>
          <p:cNvPr id="18435" name="Symbol zastępczy numeru slajd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6C12E1-F93F-4E35-9E51-2F0CD2455372}" type="slidenum">
              <a:rPr lang="pl-PL" smtClean="0"/>
              <a:pPr/>
              <a:t>1</a:t>
            </a:fld>
            <a:endParaRPr lang="pl-P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C6B965-583F-42F0-8383-D0BBA58AA203}" type="slidenum">
              <a:rPr lang="pl-PL" smtClean="0"/>
              <a:pPr/>
              <a:t>2</a:t>
            </a:fld>
            <a:endParaRPr lang="pl-PL" smtClean="0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088B7-7488-48E0-95E1-EEA3C82BA9F7}" type="slidenum">
              <a:rPr lang="pl-PL" smtClean="0"/>
              <a:pPr/>
              <a:t>3</a:t>
            </a:fld>
            <a:endParaRPr lang="pl-PL" smtClean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A760F7A-6A1B-40E7-937D-A720C17188E8}" type="slidenum">
              <a:rPr lang="pl-PL" sz="1200"/>
              <a:pPr algn="r"/>
              <a:t>4</a:t>
            </a:fld>
            <a:endParaRPr lang="pl-PL" sz="120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pl-P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</p:grpSp>
      <p:sp>
        <p:nvSpPr>
          <p:cNvPr id="10138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10138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6FB3D-D079-4592-9F5F-894EDB075AA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E1E419-585B-4E46-BCC9-56ED0B852EF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56438-F6B0-46C4-99D2-0A1199701F3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0F62E5-0704-43F8-B481-12AB0D2D546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pPr lvl="0"/>
            <a:endParaRPr lang="pl-PL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37811-F74F-436B-8BF5-A6735C902F8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A23343-473E-409D-8A22-F2912D5FAA6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68C82-755D-4478-90E5-78242D8512D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8AD1B-8FF5-4E0D-A003-AC302F6256B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02A49-57A5-4D7B-B953-C94469E5109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E15C3B-8D50-4AF2-91F3-292F206C631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0489CE-4CE7-4339-BBD7-5C4F60E8829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37050-EE8F-4B14-BCDB-F09663F1BDE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227A9-52C0-44D5-BCDE-566CF66CA65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tx2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0035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10035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10035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10035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10035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10036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10036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  <p:sp>
          <p:nvSpPr>
            <p:cNvPr id="10036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pl-PL"/>
            </a:p>
          </p:txBody>
        </p:sp>
      </p:grpSp>
      <p:sp>
        <p:nvSpPr>
          <p:cNvPr id="10036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036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036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625E1BF-5B0C-4DB4-8D09-EF3FC96FBEE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10036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0036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  <p:sldLayoutId id="2147483698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1" r:id="rId9"/>
    <p:sldLayoutId id="2147483690" r:id="rId10"/>
    <p:sldLayoutId id="2147483689" r:id="rId11"/>
    <p:sldLayoutId id="2147483688" r:id="rId12"/>
    <p:sldLayoutId id="2147483687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ung.pulawy.pl/" TargetMode="External"/><Relationship Id="rId2" Type="http://schemas.openxmlformats.org/officeDocument/2006/relationships/hyperlink" Target="http://www.arimr.gov.pl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hyperlink" Target="http://www.pca.gov.pl/" TargetMode="External"/><Relationship Id="rId4" Type="http://schemas.openxmlformats.org/officeDocument/2006/relationships/hyperlink" Target="http://www.piorin.gov.pl/polskie.html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ekogwarancja.pl/" TargetMode="Externa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A3D4F9-FD3E-4D12-8176-70421A8A653F}" type="slidenum">
              <a:rPr lang="pl-PL"/>
              <a:pPr>
                <a:defRPr/>
              </a:pPr>
              <a:t>1</a:t>
            </a:fld>
            <a:endParaRPr lang="pl-PL"/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algn="r" eaLnBrk="1" hangingPunct="1">
              <a:defRPr/>
            </a:pPr>
            <a:endParaRPr lang="pl-PL" sz="24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pl-PL" sz="2400" dirty="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pl-PL" sz="2800" dirty="0" smtClean="0">
                <a:solidFill>
                  <a:schemeClr val="tx2"/>
                </a:solidFill>
                <a:latin typeface="Arial Black" pitchFamily="34" charset="0"/>
              </a:rPr>
              <a:t>Certyfikacja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pl-PL" sz="2800" dirty="0" smtClean="0">
                <a:solidFill>
                  <a:schemeClr val="tx2"/>
                </a:solidFill>
                <a:latin typeface="Arial Black" pitchFamily="34" charset="0"/>
              </a:rPr>
              <a:t>ekologicznej  produkcji rolnej 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endParaRPr lang="pl-PL" sz="2400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pl-PL" sz="2400" dirty="0" smtClean="0">
              <a:solidFill>
                <a:schemeClr val="tx2"/>
              </a:solidFill>
            </a:endParaRPr>
          </a:p>
        </p:txBody>
      </p:sp>
      <p:sp>
        <p:nvSpPr>
          <p:cNvPr id="2055" name="Rectangle 7"/>
          <p:cNvSpPr>
            <a:spLocks noGrp="1" noRot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pl-PL" dirty="0" smtClean="0"/>
          </a:p>
        </p:txBody>
      </p:sp>
      <p:pic>
        <p:nvPicPr>
          <p:cNvPr id="2057" name="Picture 9" descr="CERTlogo-duze litery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5400" y="455613"/>
            <a:ext cx="2162175" cy="892175"/>
          </a:xfrm>
          <a:prstGeom prst="rect">
            <a:avLst/>
          </a:prstGeom>
          <a:noFill/>
          <a:effectLst>
            <a:outerShdw dist="45791" dir="2021404" algn="ctr" rotWithShape="0">
              <a:srgbClr val="FFFFB7"/>
            </a:outerShdw>
          </a:effectLst>
        </p:spPr>
      </p:pic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755650" y="549275"/>
            <a:ext cx="33067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2021404" algn="ctr" rotWithShape="0">
              <a:srgbClr val="003300"/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pl-PL" sz="1400">
                <a:solidFill>
                  <a:schemeClr val="tx2"/>
                </a:solidFill>
                <a:latin typeface="Arial Black" pitchFamily="34" charset="0"/>
              </a:rPr>
              <a:t>BioCert  Małopolska  Sp. z o.o.</a:t>
            </a:r>
          </a:p>
          <a:p>
            <a:pPr eaLnBrk="0" hangingPunct="0">
              <a:defRPr/>
            </a:pPr>
            <a:r>
              <a:rPr lang="pl-PL" sz="1400">
                <a:solidFill>
                  <a:schemeClr val="tx2"/>
                </a:solidFill>
                <a:latin typeface="Arial Black" pitchFamily="34" charset="0"/>
              </a:rPr>
              <a:t>31-503  Kraków,  ul. Lubicz  25A</a:t>
            </a:r>
          </a:p>
          <a:p>
            <a:pPr eaLnBrk="0" hangingPunct="0">
              <a:defRPr/>
            </a:pPr>
            <a:r>
              <a:rPr lang="pl-PL" sz="1400">
                <a:solidFill>
                  <a:schemeClr val="tx2"/>
                </a:solidFill>
                <a:latin typeface="Arial Black" pitchFamily="34" charset="0"/>
              </a:rPr>
              <a:t>tel./fax 12 430-36-06</a:t>
            </a:r>
          </a:p>
          <a:p>
            <a:pPr eaLnBrk="0" hangingPunct="0">
              <a:defRPr/>
            </a:pPr>
            <a:r>
              <a:rPr lang="en-US" sz="1400" u="sng">
                <a:solidFill>
                  <a:schemeClr val="tx2"/>
                </a:solidFill>
                <a:latin typeface="Arial Black" pitchFamily="34" charset="0"/>
              </a:rPr>
              <a:t>www.biocert.pl</a:t>
            </a: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3716338" y="4992688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defRPr/>
            </a:pPr>
            <a:r>
              <a:rPr lang="pl-PL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Beata Pietrzyk</a:t>
            </a:r>
          </a:p>
          <a:p>
            <a:pPr algn="r" eaLnBrk="0" hangingPunct="0">
              <a:defRPr/>
            </a:pPr>
            <a:r>
              <a:rPr lang="pl-PL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Dyrektor Biura Certyfikacji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DE0C2-AC19-43D9-977A-8723BEC03A57}" type="slidenum">
              <a:rPr lang="pl-PL"/>
              <a:pPr>
                <a:defRPr/>
              </a:pPr>
              <a:t>10</a:t>
            </a:fld>
            <a:endParaRPr lang="pl-PL"/>
          </a:p>
        </p:txBody>
      </p:sp>
      <p:sp>
        <p:nvSpPr>
          <p:cNvPr id="1095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Wymagania wg</a:t>
            </a:r>
            <a:br>
              <a:rPr lang="pl-PL" sz="2800" dirty="0" smtClean="0"/>
            </a:br>
            <a:r>
              <a:rPr lang="pl-PL" sz="2800" b="0" dirty="0" smtClean="0"/>
              <a:t>Rozporządzenia Rady</a:t>
            </a:r>
            <a:br>
              <a:rPr lang="pl-PL" sz="2800" b="0" dirty="0" smtClean="0"/>
            </a:br>
            <a:r>
              <a:rPr lang="pl-PL" sz="2800" b="0" dirty="0" smtClean="0"/>
              <a:t>834/07/EWG</a:t>
            </a:r>
          </a:p>
        </p:txBody>
      </p:sp>
      <p:sp>
        <p:nvSpPr>
          <p:cNvPr id="1095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pl-PL" sz="16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pl-PL" sz="180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pl-PL" sz="1800" smtClean="0">
                <a:solidFill>
                  <a:srgbClr val="FFFFB7"/>
                </a:solidFill>
              </a:rPr>
              <a:t>Oznakowanie produktu rolnictwa ekologicznego polega na umieszczeniu na etykiecie lub opakowaniu tego produktu :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pl-PL" sz="1800" smtClean="0">
              <a:solidFill>
                <a:srgbClr val="FFFFB7"/>
              </a:solidFill>
            </a:endParaRPr>
          </a:p>
          <a:p>
            <a:pPr marL="877888" lvl="1" indent="-420688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1800" smtClean="0">
                <a:solidFill>
                  <a:srgbClr val="FFFFB7"/>
                </a:solidFill>
              </a:rPr>
              <a:t>Termin odnoszący się do produkcji ekologicznej oraz wersje skrócone typu: „eko”, „bio”.</a:t>
            </a:r>
          </a:p>
          <a:p>
            <a:pPr marL="877888" lvl="1" indent="-420688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1800" smtClean="0">
                <a:solidFill>
                  <a:srgbClr val="FFFFB7"/>
                </a:solidFill>
              </a:rPr>
              <a:t>wspólnotowe logo - </a:t>
            </a:r>
            <a:r>
              <a:rPr lang="pl-PL" sz="1800" smtClean="0">
                <a:solidFill>
                  <a:srgbClr val="FE0606"/>
                </a:solidFill>
              </a:rPr>
              <a:t>obowiązkowe od 1 lipca 2010 r. ale w nowej wersji graficznej !</a:t>
            </a:r>
          </a:p>
          <a:p>
            <a:pPr marL="877888" lvl="1" indent="-420688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1800" smtClean="0">
                <a:solidFill>
                  <a:srgbClr val="FFFFB7"/>
                </a:solidFill>
              </a:rPr>
              <a:t>numer kodowy (identyfikacyjny) upoważnionej jednostki certyfikującej. </a:t>
            </a:r>
          </a:p>
          <a:p>
            <a:pPr marL="877888" lvl="1" indent="-420688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1800" smtClean="0">
                <a:solidFill>
                  <a:srgbClr val="FFFFB7"/>
                </a:solidFill>
              </a:rPr>
              <a:t>Oznaczenie</a:t>
            </a:r>
          </a:p>
          <a:p>
            <a:pPr marL="877888" lvl="1" indent="-420688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r>
              <a:rPr lang="pl-PL" sz="1800" smtClean="0">
                <a:solidFill>
                  <a:srgbClr val="FFFFB7"/>
                </a:solidFill>
              </a:rPr>
              <a:t>	- „</a:t>
            </a:r>
            <a:r>
              <a:rPr lang="pl-PL" sz="1800" b="1" smtClean="0">
                <a:solidFill>
                  <a:srgbClr val="FFFFB7"/>
                </a:solidFill>
              </a:rPr>
              <a:t>rolnictwo UE</a:t>
            </a:r>
            <a:r>
              <a:rPr lang="pl-PL" sz="1800" smtClean="0">
                <a:solidFill>
                  <a:srgbClr val="FFFFB7"/>
                </a:solidFill>
              </a:rPr>
              <a:t>”, gdy surowiec rolniczy wyprodukowano w UE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- „</a:t>
            </a:r>
            <a:r>
              <a:rPr lang="pl-PL" sz="1800" b="1" smtClean="0">
                <a:solidFill>
                  <a:srgbClr val="FFFFB7"/>
                </a:solidFill>
              </a:rPr>
              <a:t>rolnictwo spoza UE</a:t>
            </a:r>
            <a:r>
              <a:rPr lang="pl-PL" sz="1800" smtClean="0">
                <a:solidFill>
                  <a:srgbClr val="FFFFB7"/>
                </a:solidFill>
              </a:rPr>
              <a:t>”, gdy surowiec rolniczy wyprodukowano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    w krajach trzecich 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- „</a:t>
            </a:r>
            <a:r>
              <a:rPr lang="pl-PL" sz="1800" b="1" smtClean="0">
                <a:solidFill>
                  <a:srgbClr val="FFFFB7"/>
                </a:solidFill>
              </a:rPr>
              <a:t>rolnictwo UE/spoza UE</a:t>
            </a:r>
            <a:r>
              <a:rPr lang="pl-PL" sz="1800" smtClean="0">
                <a:solidFill>
                  <a:srgbClr val="FFFFB7"/>
                </a:solidFill>
              </a:rPr>
              <a:t>”, gdy część surowców wyprodukowano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    we Wspólnocie, a część w kraju trzecim.</a:t>
            </a:r>
          </a:p>
          <a:p>
            <a:pPr marL="877888" lvl="1" indent="-420688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endParaRPr lang="pl-PL" sz="1800" smtClean="0">
              <a:solidFill>
                <a:srgbClr val="FFFFB7"/>
              </a:solidFill>
            </a:endParaRPr>
          </a:p>
          <a:p>
            <a:pPr marL="877888" lvl="1" indent="-420688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endParaRPr lang="pl-PL" sz="1800" smtClean="0">
              <a:solidFill>
                <a:srgbClr val="FFFFB7"/>
              </a:solidFill>
            </a:endParaRPr>
          </a:p>
          <a:p>
            <a:pPr marL="877888" lvl="1" indent="-420688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endParaRPr lang="pl-PL" sz="1800" smtClean="0">
              <a:solidFill>
                <a:srgbClr val="FFFFB7"/>
              </a:solidFill>
            </a:endParaRPr>
          </a:p>
        </p:txBody>
      </p:sp>
      <p:pic>
        <p:nvPicPr>
          <p:cNvPr id="109572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09573" name="Rectangle 5"/>
          <p:cNvSpPr>
            <a:spLocks noRot="1" noChangeArrowheads="1"/>
          </p:cNvSpPr>
          <p:nvPr/>
        </p:nvSpPr>
        <p:spPr bwMode="auto">
          <a:xfrm>
            <a:off x="827088" y="1844675"/>
            <a:ext cx="8007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pl-PL" sz="2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9574" name="Rectangle 6"/>
          <p:cNvSpPr>
            <a:spLocks noRot="1" noChangeArrowheads="1"/>
          </p:cNvSpPr>
          <p:nvPr/>
        </p:nvSpPr>
        <p:spPr bwMode="auto">
          <a:xfrm>
            <a:off x="827088" y="1844675"/>
            <a:ext cx="8007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pl-P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OZNACZANIE ZNAKIEM ZGODNOŚCI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55FE0-31EE-45B8-A909-8B6067628A99}" type="slidenum">
              <a:rPr lang="pl-PL"/>
              <a:pPr>
                <a:defRPr/>
              </a:pPr>
              <a:t>11</a:t>
            </a:fld>
            <a:endParaRPr lang="pl-PL"/>
          </a:p>
        </p:txBody>
      </p:sp>
      <p:sp>
        <p:nvSpPr>
          <p:cNvPr id="1607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Wymagania wg</a:t>
            </a:r>
            <a:br>
              <a:rPr lang="pl-PL" sz="2800" dirty="0" smtClean="0"/>
            </a:br>
            <a:r>
              <a:rPr lang="pl-PL" sz="2800" b="0" dirty="0" smtClean="0"/>
              <a:t>Rozporządzenia Rady</a:t>
            </a:r>
            <a:br>
              <a:rPr lang="pl-PL" sz="2800" b="0" dirty="0" smtClean="0"/>
            </a:br>
            <a:r>
              <a:rPr lang="pl-PL" sz="2800" b="0" dirty="0" smtClean="0"/>
              <a:t>834/07/EWG</a:t>
            </a:r>
          </a:p>
        </p:txBody>
      </p:sp>
      <p:sp>
        <p:nvSpPr>
          <p:cNvPr id="1607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pl-PL" sz="1800" smtClean="0">
              <a:solidFill>
                <a:schemeClr val="tx2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pl-PL" sz="2000" smtClean="0">
              <a:solidFill>
                <a:schemeClr val="tx2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pl-PL" sz="2000" smtClean="0">
                <a:solidFill>
                  <a:srgbClr val="FFFFB7"/>
                </a:solidFill>
              </a:rPr>
              <a:t>W Unii Europejskiej dla oznakowania żywności ekologicznej można stosować logo Unii Europejskiej. </a:t>
            </a:r>
          </a:p>
          <a:p>
            <a:pPr marL="0" indent="0" algn="ctr" eaLnBrk="1" hangingPunct="1">
              <a:buFont typeface="Wingdings" pitchFamily="2" charset="2"/>
              <a:buNone/>
              <a:defRPr/>
            </a:pPr>
            <a:r>
              <a:rPr lang="pl-PL" sz="2000" smtClean="0"/>
              <a:t> </a:t>
            </a:r>
          </a:p>
        </p:txBody>
      </p:sp>
      <p:pic>
        <p:nvPicPr>
          <p:cNvPr id="160772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60773" name="Rectangle 5"/>
          <p:cNvSpPr>
            <a:spLocks noRot="1" noChangeArrowheads="1"/>
          </p:cNvSpPr>
          <p:nvPr/>
        </p:nvSpPr>
        <p:spPr bwMode="auto">
          <a:xfrm>
            <a:off x="827088" y="1844675"/>
            <a:ext cx="8007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pl-PL" sz="2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0774" name="Rectangle 6"/>
          <p:cNvSpPr>
            <a:spLocks noRot="1" noChangeArrowheads="1"/>
          </p:cNvSpPr>
          <p:nvPr/>
        </p:nvSpPr>
        <p:spPr bwMode="auto">
          <a:xfrm>
            <a:off x="827088" y="1844675"/>
            <a:ext cx="8007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pl-P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OZNACZANIE ZNAKIEM ZGODNOŚCI (cd.)</a:t>
            </a: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3784600"/>
            <a:ext cx="1809750" cy="170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0" y="3019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AF05D3-D1A8-4162-A3A9-2652984C83E3}" type="slidenum">
              <a:rPr lang="pl-PL"/>
              <a:pPr>
                <a:defRPr/>
              </a:pPr>
              <a:t>12</a:t>
            </a:fld>
            <a:endParaRPr lang="pl-PL"/>
          </a:p>
        </p:txBody>
      </p:sp>
      <p:sp>
        <p:nvSpPr>
          <p:cNvPr id="430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Wymagania wg</a:t>
            </a:r>
            <a:br>
              <a:rPr lang="pl-PL" sz="2800" dirty="0" smtClean="0"/>
            </a:br>
            <a:r>
              <a:rPr lang="pl-PL" sz="2800" b="0" dirty="0" smtClean="0"/>
              <a:t>Rozporządzenia Rady</a:t>
            </a:r>
            <a:br>
              <a:rPr lang="pl-PL" sz="2800" b="0" dirty="0" smtClean="0"/>
            </a:br>
            <a:r>
              <a:rPr lang="pl-PL" sz="2800" b="0" dirty="0" smtClean="0"/>
              <a:t>834/07/EWG</a:t>
            </a:r>
          </a:p>
        </p:txBody>
      </p:sp>
      <p:sp>
        <p:nvSpPr>
          <p:cNvPr id="430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pl-PL" sz="2000" smtClean="0">
              <a:solidFill>
                <a:schemeClr val="tx2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pl-PL" sz="1400" smtClean="0">
              <a:solidFill>
                <a:schemeClr val="tx2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pl-PL" sz="1800" smtClean="0">
                <a:solidFill>
                  <a:srgbClr val="FFFFB7"/>
                </a:solidFill>
              </a:rPr>
              <a:t>Etykietowanie lub reklama produktu może zawierać informacje nawiązujące do metod produkcji ekologicznej w odniesieniu do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opisu handlowego produktu tylko wówczas, gdy między innymi: </a:t>
            </a:r>
          </a:p>
        </p:txBody>
      </p:sp>
      <p:pic>
        <p:nvPicPr>
          <p:cNvPr id="43012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43013" name="Rectangle 5"/>
          <p:cNvSpPr>
            <a:spLocks noRot="1" noChangeArrowheads="1"/>
          </p:cNvSpPr>
          <p:nvPr/>
        </p:nvSpPr>
        <p:spPr bwMode="auto">
          <a:xfrm>
            <a:off x="827088" y="1844675"/>
            <a:ext cx="8007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pl-P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ETYKIETOWANIE</a:t>
            </a:r>
          </a:p>
        </p:txBody>
      </p:sp>
      <p:sp>
        <p:nvSpPr>
          <p:cNvPr id="43014" name="Rectangle 6"/>
          <p:cNvSpPr>
            <a:spLocks noRot="1" noChangeArrowheads="1"/>
          </p:cNvSpPr>
          <p:nvPr/>
        </p:nvSpPr>
        <p:spPr bwMode="auto">
          <a:xfrm>
            <a:off x="900113" y="3255963"/>
            <a:ext cx="80073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pl-PL" sz="12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Clr>
                <a:srgbClr val="FFFFB7"/>
              </a:buClr>
              <a:buFont typeface="Wingdings" pitchFamily="2" charset="2"/>
              <a:buAutoNum type="alphaLcParenR"/>
              <a:defRPr/>
            </a:pPr>
            <a: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 najmniej 95% składników pochodzenia rolniczego zawartych</a:t>
            </a:r>
            <a:b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 produkcie jest lub pochodzi z produktów uzyskiwanych zgodnie</a:t>
            </a:r>
            <a:b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 zasadami określonymi w Rozporządzeniach Rozporządzeń</a:t>
            </a:r>
            <a:b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(WE) NR 834/2007 oraz (WE) NR 889/2008;</a:t>
            </a:r>
          </a:p>
          <a:p>
            <a:pPr marL="609600" indent="-609600">
              <a:spcBef>
                <a:spcPct val="20000"/>
              </a:spcBef>
              <a:buClr>
                <a:srgbClr val="FFFFB7"/>
              </a:buClr>
              <a:buFont typeface="Wingdings" pitchFamily="2" charset="2"/>
              <a:buAutoNum type="alphaLcParenR"/>
              <a:defRPr/>
            </a:pPr>
            <a: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wszystkie pozostałe składniki pochodzenia rolniczego zawarte</a:t>
            </a:r>
            <a:b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 produkcie są uwzględnione w Załączniku IX Rozporządzenia Komisji (WE) NR 889/2008;</a:t>
            </a:r>
          </a:p>
          <a:p>
            <a:pPr marL="609600" indent="-609600">
              <a:spcBef>
                <a:spcPct val="20000"/>
              </a:spcBef>
              <a:buClr>
                <a:srgbClr val="FFFFB7"/>
              </a:buClr>
              <a:buFont typeface="Wingdings" pitchFamily="2" charset="2"/>
              <a:buAutoNum type="alphaLcParenR"/>
              <a:defRPr/>
            </a:pPr>
            <a: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produkt zawiera wyłącznie substancje wymienione w Załączniku VIII</a:t>
            </a:r>
            <a:b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pl-PL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Rozporządzenia Komisji (WE) NR 889/2008 jako składniki pochodzenia nierolniczego;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AA225-CA6D-4CB4-942B-3EE8483FBC4A}" type="slidenum">
              <a:rPr lang="pl-PL"/>
              <a:pPr>
                <a:defRPr/>
              </a:pPr>
              <a:t>13</a:t>
            </a:fld>
            <a:endParaRPr lang="pl-PL"/>
          </a:p>
        </p:txBody>
      </p:sp>
      <p:sp>
        <p:nvSpPr>
          <p:cNvPr id="1382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Wymagania wg</a:t>
            </a:r>
            <a:br>
              <a:rPr lang="pl-PL" sz="2800" dirty="0" smtClean="0"/>
            </a:br>
            <a:r>
              <a:rPr lang="pl-PL" sz="2800" b="0" dirty="0" smtClean="0"/>
              <a:t>Rozporządzenia Rady</a:t>
            </a:r>
            <a:br>
              <a:rPr lang="pl-PL" sz="2800" b="0" dirty="0" smtClean="0"/>
            </a:br>
            <a:r>
              <a:rPr lang="pl-PL" sz="2800" b="0" dirty="0" smtClean="0"/>
              <a:t>834/07/EWG</a:t>
            </a:r>
          </a:p>
        </p:txBody>
      </p:sp>
      <p:sp>
        <p:nvSpPr>
          <p:cNvPr id="138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endParaRPr lang="pl-PL" sz="2000" smtClean="0">
              <a:solidFill>
                <a:schemeClr val="tx2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pl-PL" sz="2000" smtClean="0">
              <a:solidFill>
                <a:schemeClr val="tx2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pl-PL" sz="2000" b="1" smtClean="0">
                <a:solidFill>
                  <a:schemeClr val="tx2"/>
                </a:solidFill>
              </a:rPr>
              <a:t>Etykieta lub opakowanie środka spożywczego,</a:t>
            </a:r>
            <a:br>
              <a:rPr lang="pl-PL" sz="2000" b="1" smtClean="0">
                <a:solidFill>
                  <a:schemeClr val="tx2"/>
                </a:solidFill>
              </a:rPr>
            </a:br>
            <a:r>
              <a:rPr lang="pl-PL" sz="2000" smtClean="0">
                <a:solidFill>
                  <a:schemeClr val="tx2"/>
                </a:solidFill>
              </a:rPr>
              <a:t>który nie został wyprodukowany lub przetworzony metodami ekologicznymi, nie może zawierać napisów sugerujących, że środek ten jest produktem rolnictwa ekologicznego</a:t>
            </a:r>
            <a:r>
              <a:rPr lang="pl-PL" sz="2000" b="1" smtClean="0">
                <a:solidFill>
                  <a:schemeClr val="tx2"/>
                </a:solidFill>
              </a:rPr>
              <a:t>.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pl-PL" sz="2000" b="1" smtClean="0">
              <a:solidFill>
                <a:schemeClr val="tx2"/>
              </a:solidFill>
            </a:endParaRP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pl-PL" sz="2400" b="1" smtClean="0">
              <a:solidFill>
                <a:schemeClr val="tx2"/>
              </a:solidFill>
            </a:endParaRPr>
          </a:p>
        </p:txBody>
      </p:sp>
      <p:pic>
        <p:nvPicPr>
          <p:cNvPr id="138244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38245" name="Rectangle 5"/>
          <p:cNvSpPr>
            <a:spLocks noRot="1" noChangeArrowheads="1"/>
          </p:cNvSpPr>
          <p:nvPr/>
        </p:nvSpPr>
        <p:spPr bwMode="auto">
          <a:xfrm>
            <a:off x="827088" y="1844675"/>
            <a:ext cx="8007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pl-PL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ETYKIETOWANIE (</a:t>
            </a:r>
            <a:r>
              <a:rPr lang="pl-PL" sz="28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cd</a:t>
            </a:r>
            <a:r>
              <a:rPr lang="pl-PL" sz="28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6A1A6736-FC3C-4350-BBF7-2C77B205A9B4}" type="slidenum">
              <a:rPr lang="pl-PL" sz="14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14</a:t>
            </a:fld>
            <a:endParaRPr lang="pl-PL" sz="1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smtClean="0"/>
              <a:t>Polskie przepisy prawne</a:t>
            </a:r>
          </a:p>
        </p:txBody>
      </p:sp>
      <p:sp>
        <p:nvSpPr>
          <p:cNvPr id="1024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0" indent="0"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pl-PL" sz="2000" smtClean="0">
                <a:solidFill>
                  <a:schemeClr val="tx2"/>
                </a:solidFill>
              </a:rPr>
              <a:t>W myśl przepisów </a:t>
            </a:r>
            <a:r>
              <a:rPr lang="pl-PL" sz="2400" b="1" smtClean="0">
                <a:solidFill>
                  <a:schemeClr val="tx2"/>
                </a:solidFill>
              </a:rPr>
              <a:t>ustawy z dnia 21 grudnia 2000 r.</a:t>
            </a:r>
            <a:br>
              <a:rPr lang="pl-PL" sz="2400" b="1" smtClean="0">
                <a:solidFill>
                  <a:schemeClr val="tx2"/>
                </a:solidFill>
              </a:rPr>
            </a:br>
            <a:r>
              <a:rPr lang="pl-PL" sz="2400" b="1" smtClean="0">
                <a:solidFill>
                  <a:schemeClr val="tx2"/>
                </a:solidFill>
              </a:rPr>
              <a:t>o jakości handlowej artykułów rolno - spożywczych</a:t>
            </a:r>
            <a:r>
              <a:rPr lang="pl-PL" sz="2000" smtClean="0">
                <a:solidFill>
                  <a:schemeClr val="tx2"/>
                </a:solidFill>
              </a:rPr>
              <a:t> wprowadzane do obrotu artykuły rolno-spożywcze powinny spełniać wymagania w zakresie jakości handlowej określone w przepisach</a:t>
            </a:r>
            <a:br>
              <a:rPr lang="pl-PL" sz="2000" smtClean="0">
                <a:solidFill>
                  <a:schemeClr val="tx2"/>
                </a:solidFill>
              </a:rPr>
            </a:br>
            <a:r>
              <a:rPr lang="pl-PL" sz="2000" smtClean="0">
                <a:solidFill>
                  <a:schemeClr val="tx2"/>
                </a:solidFill>
              </a:rPr>
              <a:t>o jakości handlowej oraz deklarowane przez producenta</a:t>
            </a:r>
            <a:br>
              <a:rPr lang="pl-PL" sz="2000" smtClean="0">
                <a:solidFill>
                  <a:schemeClr val="tx2"/>
                </a:solidFill>
              </a:rPr>
            </a:br>
            <a:r>
              <a:rPr lang="pl-PL" sz="2000" smtClean="0">
                <a:solidFill>
                  <a:schemeClr val="tx2"/>
                </a:solidFill>
              </a:rPr>
              <a:t>lub wprowadzającego do obrotu.</a:t>
            </a:r>
          </a:p>
        </p:txBody>
      </p:sp>
      <p:pic>
        <p:nvPicPr>
          <p:cNvPr id="10244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27088" y="5013325"/>
            <a:ext cx="329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pl-PL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(Dz. U. z 2001 r. Nr 5, poz. 44)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smtClean="0">
                <a:effectLst/>
              </a:rPr>
              <a:t>Produkty regionalne</a:t>
            </a:r>
            <a:br>
              <a:rPr lang="pl-PL" sz="2800" smtClean="0">
                <a:effectLst/>
              </a:rPr>
            </a:br>
            <a:r>
              <a:rPr lang="pl-PL" sz="2800" smtClean="0">
                <a:effectLst/>
              </a:rPr>
              <a:t>i tradycyjne</a:t>
            </a:r>
            <a:r>
              <a:rPr lang="pl-PL" sz="3200" smtClean="0"/>
              <a:t> </a:t>
            </a:r>
          </a:p>
        </p:txBody>
      </p:sp>
      <p:pic>
        <p:nvPicPr>
          <p:cNvPr id="10244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33795" name="Rectangle 18"/>
          <p:cNvSpPr>
            <a:spLocks noChangeArrowheads="1"/>
          </p:cNvSpPr>
          <p:nvPr/>
        </p:nvSpPr>
        <p:spPr bwMode="auto">
          <a:xfrm>
            <a:off x="0" y="22145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l-PL"/>
          </a:p>
        </p:txBody>
      </p:sp>
      <p:pic>
        <p:nvPicPr>
          <p:cNvPr id="33796" name="Picture 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1975" y="2124075"/>
            <a:ext cx="6318250" cy="451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3636189A-501A-46B7-8ACD-C762B2A4564A}" type="slidenum">
              <a:rPr lang="pl-PL" sz="14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16</a:t>
            </a:fld>
            <a:endParaRPr lang="pl-PL" sz="1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920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smtClean="0"/>
              <a:t>Ważne adresy</a:t>
            </a:r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355600" indent="-355600" eaLnBrk="1" hangingPunct="1">
              <a:lnSpc>
                <a:spcPct val="80000"/>
              </a:lnSpc>
              <a:buFont typeface="Wingdings" pitchFamily="2" charset="2"/>
              <a:buNone/>
              <a:tabLst>
                <a:tab pos="0" algn="l"/>
              </a:tabLst>
              <a:defRPr/>
            </a:pPr>
            <a:endParaRPr lang="pl-PL" sz="300" smtClean="0">
              <a:solidFill>
                <a:schemeClr val="tx2"/>
              </a:solidFill>
            </a:endParaRP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Rolnictwo ekologiczne – kampania informacyjna </a:t>
            </a:r>
            <a:r>
              <a:rPr lang="pl-PL" sz="1000" smtClean="0">
                <a:solidFill>
                  <a:srgbClr val="FFFFB7"/>
                </a:solidFill>
              </a:rPr>
              <a:t>http://www.rolnictwoekologiczne.org.pl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Centrum Doradztwa Rolniczego w Brwinowie Oddział w Radomiu  </a:t>
            </a:r>
            <a:r>
              <a:rPr lang="pl-PL" sz="1000" smtClean="0">
                <a:solidFill>
                  <a:srgbClr val="FFFFB7"/>
                </a:solidFill>
              </a:rPr>
              <a:t>http://www.odr.net.pl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EkoConnect  </a:t>
            </a:r>
            <a:r>
              <a:rPr lang="pl-PL" sz="1000" smtClean="0">
                <a:solidFill>
                  <a:srgbClr val="FFFFB7"/>
                </a:solidFill>
              </a:rPr>
              <a:t>http://www.ekoconnect.org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Food and Agriculture Organization of the United Nations (FAO) </a:t>
            </a:r>
            <a:r>
              <a:rPr lang="pl-PL" sz="1000" smtClean="0">
                <a:solidFill>
                  <a:srgbClr val="FFFFB7"/>
                </a:solidFill>
              </a:rPr>
              <a:t>http://www.fao.org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Fundacja na Rzecz Rozwoju Polskiego Rolnictwa (FDPA) </a:t>
            </a:r>
            <a:r>
              <a:rPr lang="pl-PL" sz="1000" smtClean="0">
                <a:solidFill>
                  <a:srgbClr val="FFFFB7"/>
                </a:solidFill>
              </a:rPr>
              <a:t>http://www.fdpa.org.pl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Koalicja na Rzecz Rozwoju Rolnictwa Ekologicznego</a:t>
            </a:r>
            <a:br>
              <a:rPr lang="pl-PL" sz="1000" b="1" smtClean="0">
                <a:solidFill>
                  <a:srgbClr val="FFFFB7"/>
                </a:solidFill>
              </a:rPr>
            </a:br>
            <a:r>
              <a:rPr lang="pl-PL" sz="1000" b="1" smtClean="0">
                <a:solidFill>
                  <a:srgbClr val="FFFFB7"/>
                </a:solidFill>
              </a:rPr>
              <a:t>                                                                               </a:t>
            </a:r>
            <a:r>
              <a:rPr lang="pl-PL" sz="1000" smtClean="0">
                <a:solidFill>
                  <a:srgbClr val="FFFFB7"/>
                </a:solidFill>
              </a:rPr>
              <a:t>http://www.pkegliwice.pl/programy/rolnictwo_ekologiczne/rolnictwo_ekologiczne.html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Pierwszy Portal Rolny </a:t>
            </a:r>
            <a:r>
              <a:rPr lang="pl-PL" sz="1000" smtClean="0">
                <a:solidFill>
                  <a:srgbClr val="FFFFB7"/>
                </a:solidFill>
              </a:rPr>
              <a:t>http://www.ppr.pl/index.html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Rolnictwo ekologiczne na Świecie - FAS </a:t>
            </a:r>
            <a:r>
              <a:rPr lang="pl-PL" sz="1000" smtClean="0">
                <a:solidFill>
                  <a:srgbClr val="FFFFB7"/>
                </a:solidFill>
              </a:rPr>
              <a:t>http://www.fas.usda.gov/agx/organics/organics.asp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Rolnictwo ekologiczne w Europie - Organic Europe </a:t>
            </a:r>
            <a:r>
              <a:rPr lang="pl-PL" sz="1000" smtClean="0">
                <a:solidFill>
                  <a:srgbClr val="FFFFB7"/>
                </a:solidFill>
              </a:rPr>
              <a:t>http://www.organic-europe.net/default.asp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000" b="1" smtClean="0">
                <a:solidFill>
                  <a:srgbClr val="FFFFB7"/>
                </a:solidFill>
              </a:rPr>
              <a:t>Stowarzyszenie Producentów Żywności Metodami Ekologicznymi EKOLAND </a:t>
            </a:r>
            <a:r>
              <a:rPr lang="pl-PL" sz="1000" smtClean="0">
                <a:solidFill>
                  <a:srgbClr val="FFFFB7"/>
                </a:solidFill>
              </a:rPr>
              <a:t>http://www.stowarzyszenieekoland.pl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endParaRPr lang="pl-PL" sz="1000" smtClean="0">
              <a:solidFill>
                <a:srgbClr val="FFFFB7"/>
              </a:solidFill>
            </a:endParaRPr>
          </a:p>
        </p:txBody>
      </p:sp>
      <p:pic>
        <p:nvPicPr>
          <p:cNvPr id="179204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79205" name="Rectangle 5"/>
          <p:cNvSpPr>
            <a:spLocks noRot="1" noChangeArrowheads="1"/>
          </p:cNvSpPr>
          <p:nvPr/>
        </p:nvSpPr>
        <p:spPr bwMode="auto">
          <a:xfrm>
            <a:off x="827088" y="1844675"/>
            <a:ext cx="8007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92500" indent="-34925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pl-P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pl-PL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DD4614A5-B34F-4A7F-837E-1E491DC406A8}" type="slidenum">
              <a:rPr lang="pl-PL" sz="14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17</a:t>
            </a:fld>
            <a:endParaRPr lang="pl-PL" sz="1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9202" name="Rectangle 2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3200" smtClean="0"/>
              <a:t>Ważne adresy</a:t>
            </a:r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355600" indent="-355600" eaLnBrk="1" hangingPunct="1">
              <a:lnSpc>
                <a:spcPct val="80000"/>
              </a:lnSpc>
              <a:buFont typeface="Wingdings" pitchFamily="2" charset="2"/>
              <a:buNone/>
              <a:tabLst>
                <a:tab pos="0" algn="l"/>
              </a:tabLst>
              <a:defRPr/>
            </a:pPr>
            <a:endParaRPr lang="pl-PL" sz="700" smtClean="0">
              <a:solidFill>
                <a:schemeClr val="tx2"/>
              </a:solidFill>
            </a:endParaRP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400" b="1" smtClean="0">
                <a:solidFill>
                  <a:srgbClr val="FFFFB7"/>
                </a:solidFill>
              </a:rPr>
              <a:t>Ministerstwo Rolnictwa i Rozwoju Wsi</a:t>
            </a:r>
            <a:r>
              <a:rPr lang="pl-PL" sz="1400" smtClean="0">
                <a:solidFill>
                  <a:srgbClr val="FFFFB7"/>
                </a:solidFill>
              </a:rPr>
              <a:t> – http://www.minrol.gov.pl</a:t>
            </a:r>
            <a:endParaRPr lang="pl-PL" sz="1400" smtClean="0">
              <a:solidFill>
                <a:srgbClr val="FFFFB7"/>
              </a:solidFill>
              <a:hlinkClick r:id="rId2"/>
            </a:endParaRP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400" b="1" smtClean="0">
                <a:solidFill>
                  <a:srgbClr val="FFFFB7"/>
                </a:solidFill>
              </a:rPr>
              <a:t>Agencja Restrukturyzacji i Modernizacji Rolnictwa – </a:t>
            </a:r>
            <a:r>
              <a:rPr lang="pl-PL" sz="1400" smtClean="0">
                <a:solidFill>
                  <a:srgbClr val="FFFFB7"/>
                </a:solidFill>
              </a:rPr>
              <a:t>http://www.arimr.gov.pl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400" b="1" smtClean="0">
                <a:solidFill>
                  <a:srgbClr val="FFFFB7"/>
                </a:solidFill>
              </a:rPr>
              <a:t>Inspekcja Jakości Handlowej Artykułów Rolno-Spożywczych  – </a:t>
            </a:r>
            <a:r>
              <a:rPr lang="pl-PL" sz="1400" smtClean="0">
                <a:solidFill>
                  <a:srgbClr val="FFFFB7"/>
                </a:solidFill>
              </a:rPr>
              <a:t>http://www.ijhar-s.gov.pl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400" b="1" smtClean="0">
                <a:solidFill>
                  <a:srgbClr val="FFFFB7"/>
                </a:solidFill>
              </a:rPr>
              <a:t>Instytut Ochrony Roślin w Poznaniu – </a:t>
            </a:r>
            <a:r>
              <a:rPr lang="pl-PL" sz="1400" smtClean="0">
                <a:solidFill>
                  <a:srgbClr val="FFFFB7"/>
                </a:solidFill>
              </a:rPr>
              <a:t>http://www.ior.poznan.pl</a:t>
            </a:r>
            <a:endParaRPr lang="pl-PL" sz="1400" smtClean="0">
              <a:solidFill>
                <a:srgbClr val="FFFFB7"/>
              </a:solidFill>
              <a:hlinkClick r:id="rId3"/>
            </a:endParaRP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400" b="1" smtClean="0">
                <a:solidFill>
                  <a:srgbClr val="FFFFB7"/>
                </a:solidFill>
              </a:rPr>
              <a:t>Instytut Uprawy Nawożenia i Gleboznawstwa w Puławach – </a:t>
            </a:r>
            <a:r>
              <a:rPr lang="pl-PL" sz="1400" smtClean="0">
                <a:solidFill>
                  <a:srgbClr val="FFFFB7"/>
                </a:solidFill>
              </a:rPr>
              <a:t>http://www.iung.pulawy.pl</a:t>
            </a: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400" b="1" smtClean="0">
                <a:solidFill>
                  <a:srgbClr val="FFFFB7"/>
                </a:solidFill>
              </a:rPr>
              <a:t>Krajowa Stacja Chemiczno-Rolnicza – </a:t>
            </a:r>
            <a:r>
              <a:rPr lang="pl-PL" sz="1400" smtClean="0">
                <a:solidFill>
                  <a:srgbClr val="FFFFB7"/>
                </a:solidFill>
              </a:rPr>
              <a:t>http://schr.bip.nor.pl</a:t>
            </a:r>
            <a:endParaRPr lang="pl-PL" sz="1400" smtClean="0">
              <a:solidFill>
                <a:srgbClr val="FFFFB7"/>
              </a:solidFill>
              <a:hlinkClick r:id="rId4"/>
            </a:endParaRP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400" b="1" smtClean="0">
                <a:solidFill>
                  <a:srgbClr val="FFFFB7"/>
                </a:solidFill>
              </a:rPr>
              <a:t>Państwowa Inspekcja Ochrony Roślin i Nasiennictwa – </a:t>
            </a:r>
            <a:r>
              <a:rPr lang="pl-PL" sz="1400" smtClean="0">
                <a:solidFill>
                  <a:srgbClr val="FFFFB7"/>
                </a:solidFill>
              </a:rPr>
              <a:t>http://www.piorin.gov.pl</a:t>
            </a:r>
            <a:endParaRPr lang="pl-PL" sz="1400" smtClean="0">
              <a:solidFill>
                <a:srgbClr val="FFFFB7"/>
              </a:solidFill>
              <a:hlinkClick r:id="rId5"/>
            </a:endParaRPr>
          </a:p>
          <a:p>
            <a:pPr marL="355600" indent="-355600" eaLnBrk="1" hangingPunct="1">
              <a:lnSpc>
                <a:spcPct val="130000"/>
              </a:lnSpc>
              <a:spcBef>
                <a:spcPct val="60000"/>
              </a:spcBef>
              <a:buClr>
                <a:srgbClr val="FFFFB7"/>
              </a:buClr>
              <a:buFont typeface="Wingdings" pitchFamily="2" charset="2"/>
              <a:buChar char="q"/>
              <a:tabLst>
                <a:tab pos="0" algn="l"/>
              </a:tabLst>
              <a:defRPr/>
            </a:pPr>
            <a:r>
              <a:rPr lang="pl-PL" sz="1400" b="1" smtClean="0">
                <a:solidFill>
                  <a:srgbClr val="FFFFB7"/>
                </a:solidFill>
              </a:rPr>
              <a:t>Polskie Centrum Akredytacji – </a:t>
            </a:r>
            <a:r>
              <a:rPr lang="pl-PL" sz="1400" smtClean="0">
                <a:solidFill>
                  <a:srgbClr val="FFFFB7"/>
                </a:solidFill>
              </a:rPr>
              <a:t>http://www.pca.gov.pl</a:t>
            </a:r>
          </a:p>
        </p:txBody>
      </p:sp>
      <p:pic>
        <p:nvPicPr>
          <p:cNvPr id="179204" name="Picture 4" descr="CERTlogo-duze litery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79205" name="Rectangle 5"/>
          <p:cNvSpPr>
            <a:spLocks noRot="1" noChangeArrowheads="1"/>
          </p:cNvSpPr>
          <p:nvPr/>
        </p:nvSpPr>
        <p:spPr bwMode="auto">
          <a:xfrm>
            <a:off x="827088" y="1844675"/>
            <a:ext cx="80073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92500" indent="-34925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pl-P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pl-PL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33B43-4967-4F88-9A05-8A0F0660B8BB}" type="slidenum">
              <a:rPr lang="pl-PL"/>
              <a:pPr>
                <a:defRPr/>
              </a:pPr>
              <a:t>18</a:t>
            </a:fld>
            <a:endParaRPr lang="pl-PL"/>
          </a:p>
        </p:txBody>
      </p:sp>
      <p:sp>
        <p:nvSpPr>
          <p:cNvPr id="123906" name="Rectangle 2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898525" y="1881188"/>
            <a:ext cx="7329488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algn="r" eaLnBrk="1" hangingPunct="1">
              <a:defRPr/>
            </a:pPr>
            <a:endParaRPr lang="pl-PL" sz="2400" smtClean="0">
              <a:solidFill>
                <a:schemeClr val="tx2"/>
              </a:solidFill>
            </a:endParaRPr>
          </a:p>
          <a:p>
            <a:pPr algn="r" eaLnBrk="1" hangingPunct="1">
              <a:defRPr/>
            </a:pPr>
            <a:endParaRPr lang="pl-PL" sz="2400" smtClean="0">
              <a:solidFill>
                <a:schemeClr val="tx2"/>
              </a:solidFill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pl-PL" smtClean="0">
                <a:solidFill>
                  <a:schemeClr val="tx2"/>
                </a:solidFill>
                <a:latin typeface="Arial Black" pitchFamily="34" charset="0"/>
              </a:rPr>
              <a:t>ZAPRASZAMY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endParaRPr lang="pl-PL" sz="200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pl-PL" smtClean="0">
                <a:solidFill>
                  <a:schemeClr val="tx2"/>
                </a:solidFill>
                <a:latin typeface="Arial Black" pitchFamily="34" charset="0"/>
              </a:rPr>
              <a:t> DO WSPÓŁPRACY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endParaRPr lang="pl-PL" sz="2800" smtClean="0">
              <a:solidFill>
                <a:schemeClr val="tx2"/>
              </a:solidFill>
            </a:endParaRPr>
          </a:p>
          <a:p>
            <a:pPr algn="r" eaLnBrk="1" hangingPunct="1">
              <a:buFont typeface="Wingdings" pitchFamily="2" charset="2"/>
              <a:buNone/>
              <a:defRPr/>
            </a:pPr>
            <a:endParaRPr lang="pl-PL" sz="2400" smtClean="0">
              <a:solidFill>
                <a:schemeClr val="tx2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pl-PL" sz="2400" smtClean="0">
              <a:solidFill>
                <a:schemeClr val="tx2"/>
              </a:solidFill>
            </a:endParaRPr>
          </a:p>
        </p:txBody>
      </p:sp>
      <p:sp>
        <p:nvSpPr>
          <p:cNvPr id="123907" name="Rectangle 3"/>
          <p:cNvSpPr>
            <a:spLocks noGrp="1" noRot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tx2"/>
            </a:outerShdw>
          </a:effectLst>
        </p:spPr>
        <p:txBody>
          <a:bodyPr/>
          <a:lstStyle/>
          <a:p>
            <a:pPr eaLnBrk="1" hangingPunct="1">
              <a:defRPr/>
            </a:pPr>
            <a:endParaRPr lang="pl-PL" smtClean="0"/>
          </a:p>
        </p:txBody>
      </p:sp>
      <p:pic>
        <p:nvPicPr>
          <p:cNvPr id="123908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404813"/>
            <a:ext cx="2771775" cy="1144587"/>
          </a:xfrm>
          <a:prstGeom prst="rect">
            <a:avLst/>
          </a:prstGeom>
          <a:noFill/>
          <a:effectLst>
            <a:outerShdw dist="45791" dir="2021404" algn="ctr" rotWithShape="0">
              <a:srgbClr val="FFFFB7"/>
            </a:outerShdw>
          </a:effectLst>
        </p:spPr>
      </p:pic>
      <p:sp>
        <p:nvSpPr>
          <p:cNvPr id="123909" name="Rectangle 5"/>
          <p:cNvSpPr>
            <a:spLocks noChangeArrowheads="1"/>
          </p:cNvSpPr>
          <p:nvPr/>
        </p:nvSpPr>
        <p:spPr bwMode="auto">
          <a:xfrm>
            <a:off x="755650" y="549275"/>
            <a:ext cx="33067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2021404" algn="ctr" rotWithShape="0">
              <a:srgbClr val="003300"/>
            </a:outerShdw>
          </a:effec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r>
              <a:rPr lang="pl-PL" sz="1400">
                <a:solidFill>
                  <a:schemeClr val="tx2"/>
                </a:solidFill>
                <a:latin typeface="Arial Black" pitchFamily="34" charset="0"/>
              </a:rPr>
              <a:t>BioCert  Małopolska  Sp. z o.o.</a:t>
            </a:r>
          </a:p>
          <a:p>
            <a:pPr eaLnBrk="0" hangingPunct="0">
              <a:defRPr/>
            </a:pPr>
            <a:r>
              <a:rPr lang="pl-PL" sz="1400">
                <a:solidFill>
                  <a:schemeClr val="tx2"/>
                </a:solidFill>
                <a:latin typeface="Arial Black" pitchFamily="34" charset="0"/>
              </a:rPr>
              <a:t>31-503  Kraków,  ul. Lubicz  25A</a:t>
            </a:r>
          </a:p>
          <a:p>
            <a:pPr eaLnBrk="0" hangingPunct="0">
              <a:defRPr/>
            </a:pPr>
            <a:r>
              <a:rPr lang="pl-PL" sz="1400">
                <a:solidFill>
                  <a:schemeClr val="tx2"/>
                </a:solidFill>
                <a:latin typeface="Arial Black" pitchFamily="34" charset="0"/>
              </a:rPr>
              <a:t>tel./fax 12 430-36-06</a:t>
            </a:r>
          </a:p>
          <a:p>
            <a:pPr eaLnBrk="0" hangingPunct="0">
              <a:defRPr/>
            </a:pPr>
            <a:r>
              <a:rPr lang="en-US" sz="1400" u="sng">
                <a:solidFill>
                  <a:schemeClr val="tx2"/>
                </a:solidFill>
                <a:latin typeface="Arial Black" pitchFamily="34" charset="0"/>
              </a:rPr>
              <a:t>www.biocert.pl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4087BD-F79C-4761-9DFB-2DAFED16205E}" type="slidenum">
              <a:rPr lang="pl-PL"/>
              <a:pPr>
                <a:defRPr/>
              </a:pPr>
              <a:t>2</a:t>
            </a:fld>
            <a:endParaRPr lang="pl-PL"/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81188"/>
            <a:ext cx="84105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0" indent="0" eaLnBrk="1" hangingPunct="1">
              <a:lnSpc>
                <a:spcPct val="9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endParaRPr lang="pl-PL" sz="1400" b="1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5000"/>
              </a:lnSpc>
              <a:spcBef>
                <a:spcPct val="60000"/>
              </a:spcBef>
              <a:buFont typeface="Wingdings" pitchFamily="2" charset="2"/>
              <a:buNone/>
              <a:defRPr/>
            </a:pPr>
            <a:r>
              <a:rPr lang="pl-PL" sz="1800" smtClean="0">
                <a:solidFill>
                  <a:srgbClr val="FFFFB7"/>
                </a:solidFill>
              </a:rPr>
              <a:t>W Polsce wzrasta popyt konsumentów na ekologicznie wytwarzane produkty rolne i środki spożywcze; poprzez to zjawisko powstaje nowy rynek dla produktów rolnych.</a:t>
            </a:r>
          </a:p>
          <a:p>
            <a:pPr marL="0" indent="0" eaLnBrk="1" hangingPunct="1">
              <a:lnSpc>
                <a:spcPct val="95000"/>
              </a:lnSpc>
              <a:spcBef>
                <a:spcPct val="60000"/>
              </a:spcBef>
              <a:buFont typeface="Wingdings" pitchFamily="2" charset="2"/>
              <a:buNone/>
              <a:defRPr/>
            </a:pPr>
            <a:r>
              <a:rPr lang="pl-PL" sz="1800" smtClean="0">
                <a:solidFill>
                  <a:srgbClr val="FFFFB7"/>
                </a:solidFill>
              </a:rPr>
              <a:t>Ceny rynkowe tych produktów są wyższe, a jednocześnie sposób ich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produkcji wiąże się z mniej intensywnym użytkowaniem gruntów.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Tym samym, w kontekście reorientacji wspólnej polityce rolnej, tego rodzaju nowy kierunek produkcji może przyczynić się do uzyskania lepszej równowagi między podażą i popytem na artykuły rolne oraz ochroną środowiska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i zachowaniem terenów wiejskich.</a:t>
            </a:r>
          </a:p>
          <a:p>
            <a:pPr marL="0" indent="0" eaLnBrk="1" hangingPunct="1">
              <a:lnSpc>
                <a:spcPct val="95000"/>
              </a:lnSpc>
              <a:spcBef>
                <a:spcPct val="60000"/>
              </a:spcBef>
              <a:buFont typeface="Wingdings" pitchFamily="2" charset="2"/>
              <a:buNone/>
              <a:defRPr/>
            </a:pPr>
            <a:r>
              <a:rPr lang="pl-PL" sz="1800" smtClean="0">
                <a:solidFill>
                  <a:srgbClr val="FFFFB7"/>
                </a:solidFill>
              </a:rPr>
              <a:t>Metody rolnictwa ekologicznego stanowią specyficzny rodzaj produkcji rolnej. Stosowanie ich pociąga za sobą znaczne ograniczenia w stosowaniu nawozów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i pestycydów, które mogą być szkodliwe dla środowiska naturalnego</a:t>
            </a:r>
            <a:br>
              <a:rPr lang="pl-PL" sz="1800" smtClean="0">
                <a:solidFill>
                  <a:srgbClr val="FFFFB7"/>
                </a:solidFill>
              </a:rPr>
            </a:br>
            <a:r>
              <a:rPr lang="pl-PL" sz="1800" smtClean="0">
                <a:solidFill>
                  <a:srgbClr val="FFFFB7"/>
                </a:solidFill>
              </a:rPr>
              <a:t>lub prowadzić do występowania ich pozostałości w produktach rolnych.  </a:t>
            </a:r>
          </a:p>
        </p:txBody>
      </p:sp>
      <p:pic>
        <p:nvPicPr>
          <p:cNvPr id="8196" name="Picture 4" descr="CERTlogo-duze litery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8200" name="Rectangle 8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smtClean="0"/>
              <a:t>Wstęp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93EC66-CAF5-41AE-96EB-942FFF84FAF2}" type="slidenum">
              <a:rPr lang="pl-PL"/>
              <a:pPr>
                <a:defRPr/>
              </a:pPr>
              <a:t>3</a:t>
            </a:fld>
            <a:endParaRPr lang="pl-PL"/>
          </a:p>
        </p:txBody>
      </p:sp>
      <p:sp>
        <p:nvSpPr>
          <p:cNvPr id="165890" name="Rectangle 2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81188"/>
            <a:ext cx="84105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FFB7"/>
              </a:buClr>
              <a:buFont typeface="Wingdings" pitchFamily="2" charset="2"/>
              <a:buNone/>
            </a:pPr>
            <a:endParaRPr lang="pl-PL" sz="28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</a:pPr>
            <a:r>
              <a:rPr lang="pl-PL" sz="1800" b="1" smtClean="0">
                <a:solidFill>
                  <a:schemeClr val="tx2"/>
                </a:solidFill>
              </a:rPr>
              <a:t>Rozporządzenie Rady  (WE) NR 834/2007 z dnia 28 czerwca 2007 r.</a:t>
            </a:r>
            <a:r>
              <a:rPr lang="pl-PL" sz="1800" smtClean="0">
                <a:solidFill>
                  <a:schemeClr val="tx2"/>
                </a:solidFill>
              </a:rPr>
              <a:t/>
            </a:r>
            <a:br>
              <a:rPr lang="pl-PL" sz="1800" smtClean="0">
                <a:solidFill>
                  <a:schemeClr val="tx2"/>
                </a:solidFill>
              </a:rPr>
            </a:br>
            <a:r>
              <a:rPr lang="pl-PL" sz="1800" smtClean="0">
                <a:solidFill>
                  <a:schemeClr val="tx2"/>
                </a:solidFill>
              </a:rPr>
              <a:t>w sprawie produkcji ekologicznej i znakowania produktów ekologicznych</a:t>
            </a:r>
            <a:br>
              <a:rPr lang="pl-PL" sz="1800" smtClean="0">
                <a:solidFill>
                  <a:schemeClr val="tx2"/>
                </a:solidFill>
              </a:rPr>
            </a:br>
            <a:r>
              <a:rPr lang="pl-PL" sz="1800" smtClean="0">
                <a:solidFill>
                  <a:schemeClr val="tx2"/>
                </a:solidFill>
              </a:rPr>
              <a:t>(Dz. Urz. L 189, 20.7.2007, s. 1) – </a:t>
            </a:r>
            <a:r>
              <a:rPr lang="pl-PL" sz="1800" smtClean="0">
                <a:solidFill>
                  <a:srgbClr val="FF0000"/>
                </a:solidFill>
              </a:rPr>
              <a:t>obowiązuje  od 1 stycznia 2009 r. </a:t>
            </a: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</a:pPr>
            <a:endParaRPr lang="pl-PL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</a:pPr>
            <a:r>
              <a:rPr lang="pl-PL" sz="1800" b="1" smtClean="0">
                <a:solidFill>
                  <a:schemeClr val="tx2"/>
                </a:solidFill>
              </a:rPr>
              <a:t>Rozporządzenie Komisji  (WE) NR 889/2008 z dnia 5 września 2008 r.</a:t>
            </a:r>
            <a:r>
              <a:rPr lang="pl-PL" sz="1800" smtClean="0">
                <a:solidFill>
                  <a:schemeClr val="tx2"/>
                </a:solidFill>
              </a:rPr>
              <a:t/>
            </a:r>
            <a:br>
              <a:rPr lang="pl-PL" sz="1800" smtClean="0">
                <a:solidFill>
                  <a:schemeClr val="tx2"/>
                </a:solidFill>
              </a:rPr>
            </a:br>
            <a:r>
              <a:rPr lang="pl-PL" sz="1800" smtClean="0">
                <a:solidFill>
                  <a:schemeClr val="tx2"/>
                </a:solidFill>
              </a:rPr>
              <a:t>ustanawiające szczegółowe zasady wdrażania rozporządzenia Rady (WE) nr 834/2007 w sprawie produkcji ekologicznej i znakowania produktów ekologicznych w odniesieniu do produkcji ekologicznej, znakowania i kontroli (Dz. Urz. L 250, 18.9.2008, s. 1) –</a:t>
            </a:r>
            <a:r>
              <a:rPr lang="pl-PL" sz="1800" smtClean="0">
                <a:solidFill>
                  <a:srgbClr val="FF0000"/>
                </a:solidFill>
              </a:rPr>
              <a:t>obowiązuje  od 1 stycznia 2009 r. </a:t>
            </a: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</a:pPr>
            <a:endParaRPr lang="pl-PL" sz="18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</a:pPr>
            <a:r>
              <a:rPr lang="pl-PL" sz="1800" b="1" smtClean="0">
                <a:solidFill>
                  <a:schemeClr val="tx2"/>
                </a:solidFill>
              </a:rPr>
              <a:t>Ustawa z dnia 25 czerwca 2009r. o rolnictwie ekologicznym</a:t>
            </a:r>
            <a:r>
              <a:rPr lang="pl-PL" sz="1800" smtClean="0">
                <a:solidFill>
                  <a:schemeClr val="tx2"/>
                </a:solidFill>
              </a:rPr>
              <a:t/>
            </a:r>
            <a:br>
              <a:rPr lang="pl-PL" sz="1800" smtClean="0">
                <a:solidFill>
                  <a:schemeClr val="tx2"/>
                </a:solidFill>
              </a:rPr>
            </a:br>
            <a:r>
              <a:rPr lang="pl-PL" sz="1800" smtClean="0">
                <a:solidFill>
                  <a:schemeClr val="tx2"/>
                </a:solidFill>
              </a:rPr>
              <a:t>(Dz.U. 09. Nr 116, poz. 975)  - </a:t>
            </a:r>
            <a:r>
              <a:rPr lang="pl-PL" sz="1800" smtClean="0">
                <a:solidFill>
                  <a:srgbClr val="FF0000"/>
                </a:solidFill>
              </a:rPr>
              <a:t>obowiązuje od 07 sierpnia 2009 r.</a:t>
            </a:r>
            <a:r>
              <a:rPr lang="pl-PL" sz="1800" smtClean="0">
                <a:solidFill>
                  <a:schemeClr val="tx2"/>
                </a:solidFill>
              </a:rPr>
              <a:t/>
            </a:r>
            <a:br>
              <a:rPr lang="pl-PL" sz="1800" smtClean="0">
                <a:solidFill>
                  <a:schemeClr val="tx2"/>
                </a:solidFill>
              </a:rPr>
            </a:br>
            <a:endParaRPr lang="pl-PL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</a:pPr>
            <a:endParaRPr lang="pl-PL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</a:pPr>
            <a:r>
              <a:rPr lang="pl-PL" sz="1800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65891" name="Picture 3" descr="CERTlogo-duze litery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6589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smtClean="0"/>
              <a:t>Podstawy prawne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5"/>
          <p:cNvSpPr txBox="1">
            <a:spLocks noGrp="1"/>
          </p:cNvSpPr>
          <p:nvPr/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4B1FFAC-C410-4873-9BE0-690926FCC378}" type="slidenum">
              <a:rPr lang="pl-PL" sz="14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4</a:t>
            </a:fld>
            <a:endParaRPr lang="pl-PL" sz="1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65890" name="Rectangle 2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898525" y="1881188"/>
            <a:ext cx="84105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FFB7"/>
              </a:buClr>
              <a:buFont typeface="Wingdings" pitchFamily="2" charset="2"/>
              <a:buNone/>
            </a:pPr>
            <a:endParaRPr lang="pl-PL" sz="28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</a:pPr>
            <a:r>
              <a:rPr lang="pl-PL" sz="1800" b="1" smtClean="0">
                <a:solidFill>
                  <a:schemeClr val="tx2"/>
                </a:solidFill>
              </a:rPr>
              <a:t>Rozporządzenie Komisji  (WE) NR 1235/2008 z dnia 8 grudnia 2008 r.</a:t>
            </a:r>
            <a:r>
              <a:rPr lang="pl-PL" sz="1800" smtClean="0">
                <a:solidFill>
                  <a:schemeClr val="tx2"/>
                </a:solidFill>
              </a:rPr>
              <a:t> ustanawiające szczegółowe zasady wykonania rozporządzenia Rady (WE) nr 834/2007 w odniesieniu do ustaleń dotyczących przywozu produktów ekologicznych z krajów trzecich</a:t>
            </a: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</a:pPr>
            <a:endParaRPr lang="pl-PL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</a:pPr>
            <a:r>
              <a:rPr lang="pl-PL" sz="1800" b="1" smtClean="0">
                <a:solidFill>
                  <a:schemeClr val="tx2"/>
                </a:solidFill>
              </a:rPr>
              <a:t>Rozporządzenie Komisji (WE) nr 710/2009 z dnia 5 sierpnia 2009 r.</a:t>
            </a:r>
            <a:r>
              <a:rPr lang="pl-PL" sz="1800" smtClean="0">
                <a:solidFill>
                  <a:schemeClr val="tx2"/>
                </a:solidFill>
              </a:rPr>
              <a:t> zmieniające rozporządzenie (WE) nr 889/2008 ustanawiające szczegółowe zasady wdrażania rozporządzenia Rady (WE) nr 834/2007 w odniesieniu do ustanawiania szczegółowych zasad dotyczących ekologicznej produkcji zwierzęcej w sektorze akwakultury i ekologicznej produkcji wodorostów morskich </a:t>
            </a:r>
            <a:br>
              <a:rPr lang="pl-PL" sz="1800" smtClean="0">
                <a:solidFill>
                  <a:schemeClr val="tx2"/>
                </a:solidFill>
              </a:rPr>
            </a:br>
            <a:endParaRPr lang="pl-PL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</a:pPr>
            <a:endParaRPr lang="pl-PL" sz="18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</a:pPr>
            <a:r>
              <a:rPr lang="pl-PL" sz="1800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165891" name="Picture 3" descr="CERTlogo-duze litery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65892" name="Rectangle 4"/>
          <p:cNvSpPr>
            <a:spLocks noGrp="1" noRot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smtClean="0"/>
              <a:t>Podstawy prawne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7ABF2-6BEE-4040-8D57-87F740E770CE}" type="slidenum">
              <a:rPr lang="pl-PL"/>
              <a:pPr>
                <a:defRPr/>
              </a:pPr>
              <a:t>5</a:t>
            </a:fld>
            <a:endParaRPr lang="pl-PL"/>
          </a:p>
        </p:txBody>
      </p:sp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b="0" smtClean="0"/>
              <a:t>System kontroli</a:t>
            </a:r>
            <a:br>
              <a:rPr lang="pl-PL" sz="2800" b="0" smtClean="0"/>
            </a:br>
            <a:r>
              <a:rPr lang="pl-PL" sz="2800" b="0" smtClean="0"/>
              <a:t>i certyfikacji </a:t>
            </a:r>
            <a:br>
              <a:rPr lang="pl-PL" sz="2800" b="0" smtClean="0"/>
            </a:br>
            <a:r>
              <a:rPr lang="pl-PL" sz="2800" b="0" smtClean="0"/>
              <a:t>w rolnictwie ekologicznym</a:t>
            </a:r>
            <a:endParaRPr lang="pl-PL" smtClean="0"/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938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355600" indent="-35560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endParaRPr lang="pl-PL" dirty="0" smtClean="0">
              <a:solidFill>
                <a:schemeClr val="tx2"/>
              </a:solidFill>
            </a:endParaRPr>
          </a:p>
          <a:p>
            <a:pPr marL="355600" indent="-35560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2000" b="1" dirty="0" smtClean="0">
                <a:solidFill>
                  <a:schemeClr val="tx2"/>
                </a:solidFill>
              </a:rPr>
              <a:t>Minister właściwy do spraw rolnictwa</a:t>
            </a:r>
            <a:r>
              <a:rPr lang="pl-PL" sz="2000" dirty="0" smtClean="0">
                <a:solidFill>
                  <a:schemeClr val="tx2"/>
                </a:solidFill>
              </a:rPr>
              <a:t>, jako organ upoważniający jednostki certyfikujące do prowadzenia kontroli i wydawania certyfikatów</a:t>
            </a:r>
          </a:p>
          <a:p>
            <a:pPr marL="355600" indent="-35560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endParaRPr lang="pl-PL" sz="2000" dirty="0" smtClean="0">
              <a:solidFill>
                <a:schemeClr val="tx2"/>
              </a:solidFill>
            </a:endParaRPr>
          </a:p>
          <a:p>
            <a:pPr marL="355600" indent="-35560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2000" b="1" dirty="0" smtClean="0">
                <a:solidFill>
                  <a:schemeClr val="tx2"/>
                </a:solidFill>
              </a:rPr>
              <a:t>Inspekcja Jakości Handlowej Artykułów Rolno-Spożywczych</a:t>
            </a:r>
            <a:r>
              <a:rPr lang="pl-PL" sz="2000" dirty="0" smtClean="0">
                <a:solidFill>
                  <a:schemeClr val="tx2"/>
                </a:solidFill>
              </a:rPr>
              <a:t> sprawująca nadzór nad upoważnionymi jednostkami certyfikującymi rolnictwo ekologiczne</a:t>
            </a:r>
          </a:p>
          <a:p>
            <a:pPr marL="355600" indent="-35560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endParaRPr lang="pl-PL" sz="2000" dirty="0" smtClean="0">
              <a:solidFill>
                <a:schemeClr val="tx2"/>
              </a:solidFill>
            </a:endParaRPr>
          </a:p>
          <a:p>
            <a:pPr marL="355600" indent="-35560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2000" b="1" dirty="0" smtClean="0">
                <a:solidFill>
                  <a:schemeClr val="tx2"/>
                </a:solidFill>
              </a:rPr>
              <a:t>Upoważnione jednostki certyfikujące</a:t>
            </a:r>
            <a:r>
              <a:rPr lang="pl-PL" sz="2000" dirty="0" smtClean="0">
                <a:solidFill>
                  <a:schemeClr val="tx2"/>
                </a:solidFill>
              </a:rPr>
              <a:t> akredytowane w zakresie rolnictwa ekologicznego, zgodnie z Normą PN-EN 45011:2000 „Wymagania ogólne dotyczące działania jednostek prowadzących systemy certyfikacji wyrobów”</a:t>
            </a:r>
            <a:endParaRPr lang="pl-PL" sz="2000" u="sng" dirty="0" smtClean="0">
              <a:solidFill>
                <a:schemeClr val="tx2"/>
              </a:solidFill>
            </a:endParaRPr>
          </a:p>
        </p:txBody>
      </p:sp>
      <p:pic>
        <p:nvPicPr>
          <p:cNvPr id="9221" name="Picture 5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E0F9E7-1F2D-409A-85B6-1FC88E00C1C8}" type="slidenum">
              <a:rPr lang="pl-PL"/>
              <a:pPr>
                <a:defRPr/>
              </a:pPr>
              <a:t>6</a:t>
            </a:fld>
            <a:endParaRPr lang="pl-PL"/>
          </a:p>
        </p:txBody>
      </p:sp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Jednostki certyfikujące</a:t>
            </a:r>
            <a:br>
              <a:rPr lang="pl-PL" sz="2800" dirty="0" smtClean="0"/>
            </a:br>
            <a:r>
              <a:rPr lang="pl-PL" sz="2800" dirty="0" smtClean="0"/>
              <a:t>w rolnictwie ekologicznym </a:t>
            </a:r>
            <a:br>
              <a:rPr lang="pl-PL" sz="2800" dirty="0" smtClean="0"/>
            </a:br>
            <a:r>
              <a:rPr lang="pl-PL" sz="2800" dirty="0" smtClean="0"/>
              <a:t>w Polsce w 2009 roku</a:t>
            </a:r>
          </a:p>
        </p:txBody>
      </p:sp>
      <p:graphicFrame>
        <p:nvGraphicFramePr>
          <p:cNvPr id="30848" name="Group 128"/>
          <p:cNvGraphicFramePr>
            <a:graphicFrameLocks noGrp="1"/>
          </p:cNvGraphicFramePr>
          <p:nvPr>
            <p:ph idx="1"/>
          </p:nvPr>
        </p:nvGraphicFramePr>
        <p:xfrm>
          <a:off x="900113" y="1638300"/>
          <a:ext cx="8077200" cy="5121275"/>
        </p:xfrm>
        <a:graphic>
          <a:graphicData uri="http://schemas.openxmlformats.org/drawingml/2006/table">
            <a:tbl>
              <a:tblPr/>
              <a:tblGrid>
                <a:gridCol w="414337"/>
                <a:gridCol w="3975100"/>
                <a:gridCol w="2305050"/>
                <a:gridCol w="1382713"/>
              </a:tblGrid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Lp.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Nazwa jednostki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Siedziba jednostki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Numer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identyfikacyjny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EKOGWARANCJA PTRE Sp. z o.o.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20-834 Lublin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ul. Irysowa 12/2</a:t>
                      </a:r>
                      <a:endPara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hlinkClick r:id="rId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PL-EKO-01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</a:rPr>
                        <a:t>RE-01/2005 /PL</a:t>
                      </a: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Jednostka Certyfikacji Produkcji Ekologicznej PNG Sp. z o.o.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Zajączków koło Kielc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26-065 Piekoszów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PL-EKO-02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</a:rPr>
                        <a:t>RE-02/2005/P</a:t>
                      </a: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COBICO Sp. z o.o. </a:t>
                      </a:r>
                      <a:endPara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31-203 Kraków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ul. Lekarska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PL-EKO-03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</a:rPr>
                        <a:t>RE-03/2005/PL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BIOEKSPERT Sp. z o.o.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00-621 Warszawa, </a:t>
                      </a:r>
                      <a:b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</a:b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ul. Boya-Żeleńskiego 6, lok. 34 </a:t>
                      </a:r>
                      <a:endParaRPr kumimoji="0" lang="pl-P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PL-EKO-04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</a:rPr>
                        <a:t>RE-04/2005/PL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46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BIOCERT MAŁOPOLSKA  Sp. z o.o.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31-503 Kraków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ul. Lubicz 25A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PL-EKO-05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RE-05/2005/PL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Polskie Centrum Badań i Certyfikacji S.A. oddz. w PILE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64-920 Piła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ul. Śniadeckich 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PL-EKO-06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</a:rPr>
                        <a:t>RE-06/2005/PL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20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AGRO BIO TEST Sp. z o.o.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02-787 Warszawa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ul. Nowoursynowska 166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PL-EKO-07</a:t>
                      </a:r>
                      <a:endParaRPr kumimoji="0" lang="pl-P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RE-07/2005/PL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TUV  Rheinland Polska Sp. z o.o.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02-146 Warszawa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Ul. 17 Stycznia 56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PL-EKO-08</a:t>
                      </a:r>
                      <a:endParaRPr kumimoji="0" lang="pl-P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  <a:cs typeface="Arial" charset="0"/>
                        </a:rPr>
                        <a:t>RE-08/2008/PL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Centrum Jakości AgroEko Sp. zo.o.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05-126 Nieporęt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ul. Baśki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PL-EKO-09</a:t>
                      </a:r>
                      <a:endParaRPr kumimoji="0" lang="pl-P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RE-0</a:t>
                      </a: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/200</a:t>
                      </a: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E0606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/PL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SGS Polska Sp. z o.o. 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01-233 Warszawa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ul. Bema 83</a:t>
                      </a:r>
                      <a:endPara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PL-EKO-10</a:t>
                      </a:r>
                      <a:endParaRPr kumimoji="0" lang="pl-P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Control Union Poland Sp. z o.o.  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70-535 Szczecin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Arial" charset="0"/>
                        </a:rPr>
                        <a:t>ul. Wielka Odrzańska 31/2</a:t>
                      </a:r>
                      <a:endParaRPr kumimoji="0" lang="pl-PL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pl-PL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PL-EKO-11</a:t>
                      </a:r>
                      <a:endParaRPr kumimoji="0" lang="pl-PL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104516" name="Picture 68" descr="CERTlogo-duze litery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C2A31F-8E55-4C29-860F-965B251F1925}" type="slidenum">
              <a:rPr lang="pl-PL"/>
              <a:pPr>
                <a:defRPr/>
              </a:pPr>
              <a:t>7</a:t>
            </a:fld>
            <a:endParaRPr lang="pl-PL"/>
          </a:p>
        </p:txBody>
      </p:sp>
      <p:sp>
        <p:nvSpPr>
          <p:cNvPr id="1495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355600" indent="-35560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endParaRPr lang="pl-PL" sz="2800" smtClean="0">
              <a:solidFill>
                <a:schemeClr val="tx2"/>
              </a:solidFill>
            </a:endParaRPr>
          </a:p>
          <a:p>
            <a:pPr marL="355600" indent="-355600" eaLnBrk="1" hangingPunct="1">
              <a:lnSpc>
                <a:spcPct val="9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r>
              <a:rPr lang="pl-PL" sz="2000" b="1" smtClean="0">
                <a:solidFill>
                  <a:srgbClr val="FFFFB7"/>
                </a:solidFill>
              </a:rPr>
              <a:t>     Certyfikacja (atestacja) w rolnictwie ekologicznym</a:t>
            </a:r>
            <a:r>
              <a:rPr lang="pl-PL" sz="2000" smtClean="0">
                <a:solidFill>
                  <a:srgbClr val="FFFFB7"/>
                </a:solidFill>
              </a:rPr>
              <a:t/>
            </a:r>
            <a:br>
              <a:rPr lang="pl-PL" sz="2000" smtClean="0">
                <a:solidFill>
                  <a:srgbClr val="FFFFB7"/>
                </a:solidFill>
              </a:rPr>
            </a:br>
            <a:r>
              <a:rPr lang="pl-PL" sz="2000" smtClean="0">
                <a:solidFill>
                  <a:srgbClr val="FFFFB7"/>
                </a:solidFill>
              </a:rPr>
              <a:t>oznacza poświadczenie przez niezależną jednostkę certyfikującą,</a:t>
            </a:r>
            <a:br>
              <a:rPr lang="pl-PL" sz="2000" smtClean="0">
                <a:solidFill>
                  <a:srgbClr val="FFFFB7"/>
                </a:solidFill>
              </a:rPr>
            </a:br>
            <a:r>
              <a:rPr lang="pl-PL" sz="2000" smtClean="0">
                <a:solidFill>
                  <a:srgbClr val="FFFFB7"/>
                </a:solidFill>
              </a:rPr>
              <a:t>iż produkcja podlega kontroli a produkt jest wytworzony zgodnie</a:t>
            </a:r>
            <a:br>
              <a:rPr lang="pl-PL" sz="2000" smtClean="0">
                <a:solidFill>
                  <a:srgbClr val="FFFFB7"/>
                </a:solidFill>
              </a:rPr>
            </a:br>
            <a:r>
              <a:rPr lang="pl-PL" sz="2000" smtClean="0">
                <a:solidFill>
                  <a:srgbClr val="FFFFB7"/>
                </a:solidFill>
              </a:rPr>
              <a:t>z wymaganiami Rozporządzeń </a:t>
            </a:r>
            <a:r>
              <a:rPr lang="pl-PL" sz="2000" b="1" smtClean="0">
                <a:solidFill>
                  <a:schemeClr val="tx2"/>
                </a:solidFill>
              </a:rPr>
              <a:t>(WE) NR 834/2007 </a:t>
            </a:r>
            <a:r>
              <a:rPr lang="pl-PL" sz="2000" smtClean="0">
                <a:solidFill>
                  <a:schemeClr val="tx2"/>
                </a:solidFill>
              </a:rPr>
              <a:t>oraz</a:t>
            </a:r>
            <a:br>
              <a:rPr lang="pl-PL" sz="2000" smtClean="0">
                <a:solidFill>
                  <a:schemeClr val="tx2"/>
                </a:solidFill>
              </a:rPr>
            </a:br>
            <a:r>
              <a:rPr lang="pl-PL" sz="2000" smtClean="0">
                <a:solidFill>
                  <a:schemeClr val="tx2"/>
                </a:solidFill>
              </a:rPr>
              <a:t>(</a:t>
            </a:r>
            <a:r>
              <a:rPr lang="pl-PL" sz="2000" b="1" smtClean="0">
                <a:solidFill>
                  <a:schemeClr val="tx2"/>
                </a:solidFill>
              </a:rPr>
              <a:t>WE) NR 889/2008.</a:t>
            </a:r>
          </a:p>
          <a:p>
            <a:pPr marL="355600" indent="-355600" eaLnBrk="1" hangingPunct="1">
              <a:lnSpc>
                <a:spcPct val="9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endParaRPr lang="pl-PL" sz="2000" b="1" smtClean="0">
              <a:solidFill>
                <a:schemeClr val="tx2"/>
              </a:solidFill>
            </a:endParaRPr>
          </a:p>
          <a:p>
            <a:pPr marL="355600" indent="-355600" eaLnBrk="1" hangingPunct="1">
              <a:lnSpc>
                <a:spcPct val="9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r>
              <a:rPr lang="pl-PL" sz="2000" smtClean="0">
                <a:solidFill>
                  <a:srgbClr val="FFFFB7"/>
                </a:solidFill>
              </a:rPr>
              <a:t>     Istotą procesu certyfikacji produkcji prowadzonej metodami ekologicznymi jest kontrola procesu wytwarzania a nie kontrola jakości produktu. Wynika to z założenia, że jeśli gospodarstwo znajduje się w czystym, nie zanieczyszczonym środowisku, </a:t>
            </a:r>
            <a:br>
              <a:rPr lang="pl-PL" sz="2000" smtClean="0">
                <a:solidFill>
                  <a:srgbClr val="FFFFB7"/>
                </a:solidFill>
              </a:rPr>
            </a:br>
            <a:r>
              <a:rPr lang="pl-PL" sz="2000" smtClean="0">
                <a:solidFill>
                  <a:srgbClr val="FFFFB7"/>
                </a:solidFill>
              </a:rPr>
              <a:t>to jakość produktów zależy od sposobu wytwarzania.</a:t>
            </a:r>
          </a:p>
        </p:txBody>
      </p:sp>
      <p:pic>
        <p:nvPicPr>
          <p:cNvPr id="149508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49511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smtClean="0"/>
              <a:t>Certyfikacja ekologicznych</a:t>
            </a:r>
            <a:br>
              <a:rPr lang="pl-PL" sz="2800" smtClean="0"/>
            </a:br>
            <a:r>
              <a:rPr lang="pl-PL" sz="2800" smtClean="0"/>
              <a:t>gospodarstw rolnych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9CC8B-AADE-42D5-B20A-88E175787258}" type="slidenum">
              <a:rPr lang="pl-PL"/>
              <a:pPr>
                <a:defRPr/>
              </a:pPr>
              <a:t>8</a:t>
            </a:fld>
            <a:endParaRPr lang="pl-PL"/>
          </a:p>
        </p:txBody>
      </p:sp>
      <p:sp>
        <p:nvSpPr>
          <p:cNvPr id="112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pl-PL" sz="20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pl-PL" sz="2400" b="1" smtClean="0">
                <a:solidFill>
                  <a:schemeClr val="tx2"/>
                </a:solidFill>
              </a:rPr>
              <a:t>Podstawowe elementy procesu certyfikacji: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pl-PL" sz="2000" b="1" smtClean="0">
              <a:solidFill>
                <a:schemeClr val="tx2"/>
              </a:solidFill>
            </a:endParaRPr>
          </a:p>
          <a:p>
            <a:pPr marL="877888" lvl="1" indent="-420688" eaLnBrk="1" hangingPunct="1"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2000" smtClean="0">
                <a:solidFill>
                  <a:schemeClr val="tx2"/>
                </a:solidFill>
              </a:rPr>
              <a:t>przyjęcie, ocena pod względem formalnym i zarejestrowanie</a:t>
            </a:r>
            <a:br>
              <a:rPr lang="pl-PL" sz="2000" smtClean="0">
                <a:solidFill>
                  <a:schemeClr val="tx2"/>
                </a:solidFill>
              </a:rPr>
            </a:br>
            <a:r>
              <a:rPr lang="pl-PL" sz="2000" smtClean="0">
                <a:solidFill>
                  <a:schemeClr val="tx2"/>
                </a:solidFill>
              </a:rPr>
              <a:t>wniosku certyfikację;</a:t>
            </a:r>
          </a:p>
          <a:p>
            <a:pPr marL="877888" lvl="1" indent="-420688" eaLnBrk="1" hangingPunct="1"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2000" smtClean="0">
                <a:solidFill>
                  <a:schemeClr val="tx2"/>
                </a:solidFill>
              </a:rPr>
              <a:t>kontrola przeprowadzona u producenta;</a:t>
            </a:r>
          </a:p>
          <a:p>
            <a:pPr marL="877888" lvl="1" indent="-420688" eaLnBrk="1" hangingPunct="1"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2000" smtClean="0">
                <a:solidFill>
                  <a:schemeClr val="tx2"/>
                </a:solidFill>
              </a:rPr>
              <a:t>badanie próbek – w uzasadnionych przypadkach;</a:t>
            </a:r>
          </a:p>
          <a:p>
            <a:pPr marL="877888" lvl="1" indent="-420688" eaLnBrk="1" hangingPunct="1"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2000" smtClean="0">
                <a:solidFill>
                  <a:schemeClr val="tx2"/>
                </a:solidFill>
              </a:rPr>
              <a:t>ocena dokumentacji dołączonej do wniosku,</a:t>
            </a:r>
            <a:br>
              <a:rPr lang="pl-PL" sz="2000" smtClean="0">
                <a:solidFill>
                  <a:schemeClr val="tx2"/>
                </a:solidFill>
              </a:rPr>
            </a:br>
            <a:r>
              <a:rPr lang="pl-PL" sz="2000" smtClean="0">
                <a:solidFill>
                  <a:schemeClr val="tx2"/>
                </a:solidFill>
              </a:rPr>
              <a:t>protokołu z kontroli, wyników badań oraz ocenę wyników kontroli;</a:t>
            </a:r>
          </a:p>
          <a:p>
            <a:pPr marL="877888" lvl="1" indent="-420688" eaLnBrk="1" hangingPunct="1"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2000" smtClean="0">
                <a:solidFill>
                  <a:schemeClr val="tx2"/>
                </a:solidFill>
              </a:rPr>
              <a:t>wydanie lub odmowa wydania certyfikatu</a:t>
            </a:r>
            <a:r>
              <a:rPr lang="pl-PL" sz="1800" smtClean="0">
                <a:solidFill>
                  <a:schemeClr val="tx2"/>
                </a:solidFill>
              </a:rPr>
              <a:t>;</a:t>
            </a:r>
          </a:p>
          <a:p>
            <a:pPr marL="877888" lvl="1" indent="-420688" eaLnBrk="1" hangingPunct="1">
              <a:buClr>
                <a:srgbClr val="FFFFB7"/>
              </a:buClr>
              <a:buFont typeface="Wingdings" pitchFamily="2" charset="2"/>
              <a:buChar char="q"/>
              <a:defRPr/>
            </a:pPr>
            <a:r>
              <a:rPr lang="pl-PL" sz="1800" smtClean="0">
                <a:solidFill>
                  <a:schemeClr val="tx2"/>
                </a:solidFill>
              </a:rPr>
              <a:t>nadzór nad wydanym certyfikatem.</a:t>
            </a:r>
          </a:p>
          <a:p>
            <a:pPr eaLnBrk="1" hangingPunct="1">
              <a:lnSpc>
                <a:spcPct val="80000"/>
              </a:lnSpc>
              <a:defRPr/>
            </a:pPr>
            <a:endParaRPr lang="pl-PL" sz="1800" smtClean="0">
              <a:solidFill>
                <a:schemeClr val="tx2"/>
              </a:solidFill>
            </a:endParaRPr>
          </a:p>
        </p:txBody>
      </p:sp>
      <p:pic>
        <p:nvPicPr>
          <p:cNvPr id="11268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1271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smtClean="0"/>
              <a:t>Certyfikacja ekologicznych</a:t>
            </a:r>
            <a:br>
              <a:rPr lang="pl-PL" sz="2800" smtClean="0"/>
            </a:br>
            <a:r>
              <a:rPr lang="pl-PL" sz="2800" smtClean="0"/>
              <a:t>gospodarstw rolnych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A0F24E-9399-4CE1-8DD3-EEEBF770A3E4}" type="slidenum">
              <a:rPr lang="pl-PL"/>
              <a:pPr>
                <a:defRPr/>
              </a:pPr>
              <a:t>9</a:t>
            </a:fld>
            <a:endParaRPr lang="pl-PL"/>
          </a:p>
        </p:txBody>
      </p:sp>
      <p:sp>
        <p:nvSpPr>
          <p:cNvPr id="1177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pl-PL" sz="2800" dirty="0" smtClean="0"/>
              <a:t>Wymagania wg</a:t>
            </a:r>
            <a:br>
              <a:rPr lang="pl-PL" sz="2800" dirty="0" smtClean="0"/>
            </a:br>
            <a:r>
              <a:rPr lang="pl-PL" sz="2800" b="0" dirty="0" smtClean="0"/>
              <a:t>Rozporządzenia Rady</a:t>
            </a:r>
            <a:br>
              <a:rPr lang="pl-PL" sz="2800" b="0" dirty="0" smtClean="0"/>
            </a:br>
            <a:r>
              <a:rPr lang="pl-PL" sz="2800" b="0" dirty="0" smtClean="0"/>
              <a:t>834/07/EWG</a:t>
            </a:r>
          </a:p>
        </p:txBody>
      </p:sp>
      <p:sp>
        <p:nvSpPr>
          <p:cNvPr id="1177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98525" y="1881188"/>
            <a:ext cx="8245475" cy="4191000"/>
          </a:xfrm>
          <a:solidFill>
            <a:schemeClr val="bg2">
              <a:alpha val="80000"/>
            </a:schemeClr>
          </a:solidFill>
        </p:spPr>
        <p:txBody>
          <a:bodyPr/>
          <a:lstStyle/>
          <a:p>
            <a:pPr marL="0" indent="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endParaRPr lang="pl-PL" sz="2000" b="1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endParaRPr lang="pl-PL" sz="2000" b="1" dirty="0" smtClean="0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80000"/>
              </a:lnSpc>
              <a:buClr>
                <a:srgbClr val="FFFFB7"/>
              </a:buClr>
              <a:buFont typeface="Wingdings" pitchFamily="2" charset="2"/>
              <a:buNone/>
              <a:defRPr/>
            </a:pPr>
            <a:endParaRPr lang="pl-PL" sz="2000" b="1" dirty="0" smtClean="0">
              <a:solidFill>
                <a:schemeClr val="tx2"/>
              </a:solidFill>
            </a:endParaRPr>
          </a:p>
          <a:p>
            <a:pPr marL="0" indent="0" eaLnBrk="1" hangingPunct="1">
              <a:buClr>
                <a:srgbClr val="FFFFB7"/>
              </a:buClr>
              <a:buFont typeface="Wingdings" pitchFamily="2" charset="2"/>
              <a:buNone/>
              <a:defRPr/>
            </a:pPr>
            <a:r>
              <a:rPr lang="pl-PL" sz="2400" b="1" dirty="0" smtClean="0">
                <a:solidFill>
                  <a:schemeClr val="tx2"/>
                </a:solidFill>
              </a:rPr>
              <a:t>Rolnictwo ekologiczne</a:t>
            </a:r>
            <a:r>
              <a:rPr lang="pl-PL" sz="2400" dirty="0" smtClean="0">
                <a:solidFill>
                  <a:schemeClr val="tx2"/>
                </a:solidFill>
              </a:rPr>
              <a:t> </a:t>
            </a:r>
            <a:r>
              <a:rPr lang="pl-PL" sz="2000" dirty="0" smtClean="0">
                <a:solidFill>
                  <a:schemeClr val="tx2"/>
                </a:solidFill>
              </a:rPr>
              <a:t>jest to system gospodarowania</a:t>
            </a:r>
            <a:br>
              <a:rPr lang="pl-PL" sz="2000" dirty="0" smtClean="0">
                <a:solidFill>
                  <a:schemeClr val="tx2"/>
                </a:solidFill>
              </a:rPr>
            </a:br>
            <a:r>
              <a:rPr lang="pl-PL" sz="2000" dirty="0" smtClean="0">
                <a:solidFill>
                  <a:schemeClr val="tx2"/>
                </a:solidFill>
              </a:rPr>
              <a:t>o zrównoważonej produkcji roślinnej i zwierzęcej w obrębie gospodarstwa, bazujący na środkach pochodzenia biologicznego</a:t>
            </a:r>
            <a:br>
              <a:rPr lang="pl-PL" sz="2000" dirty="0" smtClean="0">
                <a:solidFill>
                  <a:schemeClr val="tx2"/>
                </a:solidFill>
              </a:rPr>
            </a:br>
            <a:r>
              <a:rPr lang="pl-PL" sz="2000" dirty="0" smtClean="0">
                <a:solidFill>
                  <a:schemeClr val="tx2"/>
                </a:solidFill>
              </a:rPr>
              <a:t>i mineralnego.</a:t>
            </a:r>
          </a:p>
        </p:txBody>
      </p:sp>
      <p:pic>
        <p:nvPicPr>
          <p:cNvPr id="117764" name="Picture 4" descr="CERTlogo-duze litery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6250"/>
            <a:ext cx="2162175" cy="892175"/>
          </a:xfrm>
          <a:prstGeom prst="rect">
            <a:avLst/>
          </a:prstGeom>
          <a:noFill/>
          <a:effectLst>
            <a:outerShdw dist="35921" dir="2700000" algn="ctr" rotWithShape="0">
              <a:srgbClr val="FFFFB7">
                <a:alpha val="50000"/>
              </a:srgbClr>
            </a:outerShdw>
          </a:effectLst>
        </p:spPr>
      </p:pic>
      <p:sp>
        <p:nvSpPr>
          <p:cNvPr id="117765" name="Rectangle 5"/>
          <p:cNvSpPr>
            <a:spLocks noRot="1" noChangeArrowheads="1"/>
          </p:cNvSpPr>
          <p:nvPr/>
        </p:nvSpPr>
        <p:spPr bwMode="auto">
          <a:xfrm>
            <a:off x="3635375" y="620713"/>
            <a:ext cx="800735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871788" lvl="1" indent="-1435100">
              <a:spcBef>
                <a:spcPct val="20000"/>
              </a:spcBef>
              <a:buClr>
                <a:schemeClr val="accent2"/>
              </a:buClr>
              <a:buFont typeface="Wingdings" pitchFamily="2" charset="2"/>
              <a:buNone/>
              <a:defRPr/>
            </a:pPr>
            <a:endParaRPr lang="pl-PL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7767" name="Rectangle 7"/>
          <p:cNvSpPr>
            <a:spLocks noRot="1" noChangeArrowheads="1"/>
          </p:cNvSpPr>
          <p:nvPr/>
        </p:nvSpPr>
        <p:spPr bwMode="auto">
          <a:xfrm>
            <a:off x="827088" y="1844675"/>
            <a:ext cx="800735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225800" indent="-32258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pl-P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ZASADY ROLNICTWA EKOLOGICZNEGO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arstwy szkła">
  <a:themeElements>
    <a:clrScheme name="Warstwy szkła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Warstwy szkła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Warstwy szkła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szkła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szkła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szkła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szkła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arstwy szkła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szkła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arstwy szkła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1735</TotalTime>
  <Words>1156</Words>
  <Application>Microsoft Office PowerPoint</Application>
  <PresentationFormat>Pokaz na ekranie (4:3)</PresentationFormat>
  <Paragraphs>219</Paragraphs>
  <Slides>18</Slides>
  <Notes>4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Szablon projektu</vt:lpstr>
      </vt:variant>
      <vt:variant>
        <vt:i4>2</vt:i4>
      </vt:variant>
      <vt:variant>
        <vt:lpstr>Tytuły slajdów</vt:lpstr>
      </vt:variant>
      <vt:variant>
        <vt:i4>18</vt:i4>
      </vt:variant>
    </vt:vector>
  </HeadingPairs>
  <TitlesOfParts>
    <vt:vector size="24" baseType="lpstr">
      <vt:lpstr>Arial</vt:lpstr>
      <vt:lpstr>Arial Black</vt:lpstr>
      <vt:lpstr>Wingdings</vt:lpstr>
      <vt:lpstr>Times New Roman</vt:lpstr>
      <vt:lpstr>Warstwy szkła</vt:lpstr>
      <vt:lpstr>Warstwy szkła</vt:lpstr>
      <vt:lpstr>Slajd 1</vt:lpstr>
      <vt:lpstr>Wstęp</vt:lpstr>
      <vt:lpstr>Podstawy prawne</vt:lpstr>
      <vt:lpstr>Podstawy prawne</vt:lpstr>
      <vt:lpstr>System kontroli i certyfikacji  w rolnictwie ekologicznym</vt:lpstr>
      <vt:lpstr>Jednostki certyfikujące w rolnictwie ekologicznym  w Polsce w 2009 roku</vt:lpstr>
      <vt:lpstr>Certyfikacja ekologicznych gospodarstw rolnych</vt:lpstr>
      <vt:lpstr>Certyfikacja ekologicznych gospodarstw rolnych</vt:lpstr>
      <vt:lpstr>Wymagania wg Rozporządzenia Rady 834/07/EWG</vt:lpstr>
      <vt:lpstr>Wymagania wg Rozporządzenia Rady 834/07/EWG</vt:lpstr>
      <vt:lpstr>Wymagania wg Rozporządzenia Rady 834/07/EWG</vt:lpstr>
      <vt:lpstr>Wymagania wg Rozporządzenia Rady 834/07/EWG</vt:lpstr>
      <vt:lpstr>Wymagania wg Rozporządzenia Rady 834/07/EWG</vt:lpstr>
      <vt:lpstr>Polskie przepisy prawne</vt:lpstr>
      <vt:lpstr>Produkty regionalne i tradycyjne </vt:lpstr>
      <vt:lpstr>Ważne adresy</vt:lpstr>
      <vt:lpstr>Ważne adresy</vt:lpstr>
      <vt:lpstr>Slajd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BIOCERT MAŁOPOLSKA SP Z O.O.</dc:creator>
  <cp:lastModifiedBy>BIOC1</cp:lastModifiedBy>
  <cp:revision>62</cp:revision>
  <dcterms:created xsi:type="dcterms:W3CDTF">2005-07-26T09:51:50Z</dcterms:created>
  <dcterms:modified xsi:type="dcterms:W3CDTF">2009-09-29T12:11:48Z</dcterms:modified>
</cp:coreProperties>
</file>